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84" r:id="rId5"/>
    <p:sldId id="285" r:id="rId6"/>
    <p:sldId id="265" r:id="rId7"/>
    <p:sldId id="266" r:id="rId8"/>
    <p:sldId id="286" r:id="rId9"/>
    <p:sldId id="287" r:id="rId10"/>
    <p:sldId id="28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03.02.2017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6011" y="2357430"/>
            <a:ext cx="8107989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Анализ республиканского диагностического тестирования </a:t>
            </a:r>
          </a:p>
          <a:p>
            <a:pPr algn="ctr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английскому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языку обучающихся 9 классов </a:t>
            </a:r>
          </a:p>
          <a:p>
            <a:pPr algn="ctr"/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6143644"/>
            <a:ext cx="1468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Январь, 2017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571744"/>
            <a:ext cx="58287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Спасибо за внимание!</a:t>
            </a:r>
            <a:endParaRPr lang="ru-RU" sz="4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785794"/>
            <a:ext cx="6909135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Всего учащихся 9 классов 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816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Приняли участие  -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33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786314" y="371475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1571612"/>
            <a:ext cx="692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Средний первичный балл:34,8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Средний процент выполнения:63,25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80" y="357167"/>
          <a:ext cx="7786740" cy="6294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2"/>
                <a:gridCol w="1214446"/>
                <a:gridCol w="1143008"/>
                <a:gridCol w="500066"/>
                <a:gridCol w="500066"/>
                <a:gridCol w="500066"/>
                <a:gridCol w="571504"/>
                <a:gridCol w="1000132"/>
                <a:gridCol w="928694"/>
                <a:gridCol w="928696"/>
              </a:tblGrid>
              <a:tr h="90864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ОУ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Средний процент выполнения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«2»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«3»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«4»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«5»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Средняя 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Успеваемость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Качество</a:t>
                      </a:r>
                      <a:endParaRPr lang="ru-RU" sz="1400" dirty="0"/>
                    </a:p>
                  </a:txBody>
                  <a:tcPr/>
                </a:tc>
              </a:tr>
              <a:tr h="41219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ООШ №1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41219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71,64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</a:tr>
              <a:tr h="46532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46,67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33,3</a:t>
                      </a:r>
                      <a:endParaRPr lang="ru-RU" dirty="0"/>
                    </a:p>
                  </a:txBody>
                  <a:tcPr/>
                </a:tc>
              </a:tr>
              <a:tr h="480891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480891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48,18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</a:tr>
              <a:tr h="480891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64,55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480891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70,23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618289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СОШ №10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69,09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618289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Гимназия №11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56602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Лицей №12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51,52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42,85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42976" y="214290"/>
          <a:ext cx="7786740" cy="2911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2"/>
                <a:gridCol w="1214446"/>
                <a:gridCol w="1143008"/>
                <a:gridCol w="500066"/>
                <a:gridCol w="500066"/>
                <a:gridCol w="500066"/>
                <a:gridCol w="571504"/>
                <a:gridCol w="1000132"/>
                <a:gridCol w="928694"/>
                <a:gridCol w="928696"/>
              </a:tblGrid>
              <a:tr h="90864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 ОУ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Средний процент выполнения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«2»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«3»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«4»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«5»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Средняя оценка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Успеваемость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Качество</a:t>
                      </a:r>
                      <a:endParaRPr lang="ru-RU" sz="1400" dirty="0"/>
                    </a:p>
                  </a:txBody>
                  <a:tcPr/>
                </a:tc>
              </a:tr>
              <a:tr h="412193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Шугуровская</a:t>
                      </a:r>
                      <a:r>
                        <a:rPr lang="ru-RU" dirty="0" smtClean="0"/>
                        <a:t> 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72,73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412193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Старописьмянская</a:t>
                      </a:r>
                      <a:r>
                        <a:rPr lang="ru-RU" baseline="0" dirty="0" smtClean="0"/>
                        <a:t> ООШ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85,45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412193">
                <a:tc gridSpan="2">
                  <a:txBody>
                    <a:bodyPr/>
                    <a:lstStyle/>
                    <a:p>
                      <a:r>
                        <a:rPr lang="ru-RU" b="1" dirty="0" smtClean="0"/>
                        <a:t>ИТОГО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63,25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3,84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75,5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00364" y="3714752"/>
            <a:ext cx="413568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Средняя оценка: 3,84</a:t>
            </a:r>
          </a:p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Успеваемость: 97%</a:t>
            </a:r>
          </a:p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Качество: 75,5 %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1538" y="714356"/>
            <a:ext cx="778674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Лучшие результаты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№4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№6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№7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 №10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Гимназия №11</a:t>
            </a:r>
          </a:p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Шугуровская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Старописьмянская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ООШ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785794"/>
            <a:ext cx="5240281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Низкий результат: </a:t>
            </a:r>
            <a:endParaRPr lang="ru-RU" sz="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СОШ №3: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Успеваемость: 66,7%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Качество: 33,3%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428604"/>
            <a:ext cx="778674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Типичные ошибки:</a:t>
            </a:r>
          </a:p>
          <a:p>
            <a:pPr algn="ctr"/>
            <a:endParaRPr lang="en-US" sz="36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err="1" smtClean="0">
                <a:solidFill>
                  <a:srgbClr val="00B050"/>
                </a:solidFill>
              </a:rPr>
              <a:t>Аудирование</a:t>
            </a:r>
            <a:r>
              <a:rPr lang="ru-RU" sz="2000" b="1" dirty="0" smtClean="0">
                <a:solidFill>
                  <a:srgbClr val="0070C0"/>
                </a:solidFill>
              </a:rPr>
              <a:t> (</a:t>
            </a:r>
            <a:r>
              <a:rPr lang="en-US" sz="2000" b="1" dirty="0" smtClean="0">
                <a:solidFill>
                  <a:srgbClr val="0070C0"/>
                </a:solidFill>
              </a:rPr>
              <a:t>max </a:t>
            </a:r>
            <a:r>
              <a:rPr lang="en-US" sz="2000" b="1" dirty="0" smtClean="0">
                <a:solidFill>
                  <a:srgbClr val="0070C0"/>
                </a:solidFill>
              </a:rPr>
              <a:t>1</a:t>
            </a:r>
            <a:r>
              <a:rPr lang="ru-RU" sz="2000" b="1" dirty="0" smtClean="0">
                <a:solidFill>
                  <a:srgbClr val="0070C0"/>
                </a:solidFill>
              </a:rPr>
              <a:t>5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баллов </a:t>
            </a:r>
            <a:r>
              <a:rPr lang="ru-RU" sz="2000" b="1" dirty="0" smtClean="0">
                <a:solidFill>
                  <a:srgbClr val="0070C0"/>
                </a:solidFill>
              </a:rPr>
              <a:t>): </a:t>
            </a:r>
            <a:r>
              <a:rPr lang="ru-RU" sz="2000" b="1" dirty="0" smtClean="0">
                <a:solidFill>
                  <a:srgbClr val="FF0000"/>
                </a:solidFill>
              </a:rPr>
              <a:t>(СОШ №5, СОШ №3)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B050"/>
                </a:solidFill>
              </a:rPr>
              <a:t>Чтение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(</a:t>
            </a:r>
            <a:r>
              <a:rPr lang="en-US" sz="2000" b="1" dirty="0" smtClean="0">
                <a:solidFill>
                  <a:srgbClr val="0070C0"/>
                </a:solidFill>
              </a:rPr>
              <a:t>max 1</a:t>
            </a:r>
            <a:r>
              <a:rPr lang="ru-RU" sz="2000" b="1" dirty="0" smtClean="0">
                <a:solidFill>
                  <a:srgbClr val="0070C0"/>
                </a:solidFill>
              </a:rPr>
              <a:t>5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баллов </a:t>
            </a:r>
            <a:r>
              <a:rPr lang="ru-RU" sz="2000" b="1" dirty="0" smtClean="0">
                <a:solidFill>
                  <a:srgbClr val="0070C0"/>
                </a:solidFill>
              </a:rPr>
              <a:t>): </a:t>
            </a:r>
            <a:r>
              <a:rPr lang="ru-RU" sz="2000" b="1" dirty="0" smtClean="0">
                <a:solidFill>
                  <a:srgbClr val="FFC000"/>
                </a:solidFill>
              </a:rPr>
              <a:t>работа с текстом (</a:t>
            </a:r>
            <a:r>
              <a:rPr lang="en-US" sz="2000" b="1" dirty="0" smtClean="0">
                <a:solidFill>
                  <a:srgbClr val="FFC000"/>
                </a:solidFill>
              </a:rPr>
              <a:t>true, false, not stated)</a:t>
            </a:r>
            <a:r>
              <a:rPr lang="ru-RU" sz="2000" b="1" dirty="0" smtClean="0">
                <a:solidFill>
                  <a:srgbClr val="0070C0"/>
                </a:solidFill>
              </a:rPr>
              <a:t>;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Грамматика, лексика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(</a:t>
            </a:r>
            <a:r>
              <a:rPr lang="en-US" sz="2000" b="1" dirty="0" smtClean="0">
                <a:solidFill>
                  <a:srgbClr val="0070C0"/>
                </a:solidFill>
              </a:rPr>
              <a:t>max 1</a:t>
            </a:r>
            <a:r>
              <a:rPr lang="ru-RU" sz="2000" b="1" dirty="0" smtClean="0">
                <a:solidFill>
                  <a:srgbClr val="0070C0"/>
                </a:solidFill>
              </a:rPr>
              <a:t>5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баллов </a:t>
            </a:r>
            <a:r>
              <a:rPr lang="ru-RU" sz="2000" b="1" dirty="0" smtClean="0">
                <a:solidFill>
                  <a:srgbClr val="0070C0"/>
                </a:solidFill>
              </a:rPr>
              <a:t>): </a:t>
            </a:r>
            <a:r>
              <a:rPr lang="ru-RU" sz="2000" b="1" dirty="0" smtClean="0">
                <a:solidFill>
                  <a:srgbClr val="FF0000"/>
                </a:solidFill>
              </a:rPr>
              <a:t>с 11 заданиями из 15 справились менее 50% учащихся;</a:t>
            </a: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92D050"/>
                </a:solidFill>
              </a:rPr>
              <a:t>Личное письмо </a:t>
            </a:r>
            <a:r>
              <a:rPr lang="ru-RU" sz="2000" b="1" dirty="0" smtClean="0">
                <a:solidFill>
                  <a:srgbClr val="0070C0"/>
                </a:solidFill>
              </a:rPr>
              <a:t>(</a:t>
            </a:r>
            <a:r>
              <a:rPr lang="en-US" sz="2000" b="1" dirty="0" smtClean="0">
                <a:solidFill>
                  <a:srgbClr val="0070C0"/>
                </a:solidFill>
              </a:rPr>
              <a:t>max 10 </a:t>
            </a:r>
            <a:r>
              <a:rPr lang="ru-RU" sz="2000" b="1" dirty="0" smtClean="0">
                <a:solidFill>
                  <a:srgbClr val="0070C0"/>
                </a:solidFill>
              </a:rPr>
              <a:t>баллов) – </a:t>
            </a:r>
            <a:r>
              <a:rPr lang="ru-RU" sz="2000" b="1" dirty="0" smtClean="0">
                <a:solidFill>
                  <a:srgbClr val="FF0000"/>
                </a:solidFill>
              </a:rPr>
              <a:t>у </a:t>
            </a:r>
            <a:r>
              <a:rPr lang="ru-RU" sz="2000" b="1" dirty="0" smtClean="0">
                <a:solidFill>
                  <a:srgbClr val="FF0000"/>
                </a:solidFill>
              </a:rPr>
              <a:t>5</a:t>
            </a:r>
            <a:r>
              <a:rPr lang="ru-RU" sz="2000" b="1" dirty="0" smtClean="0">
                <a:solidFill>
                  <a:srgbClr val="FF0000"/>
                </a:solidFill>
              </a:rPr>
              <a:t> учащихся 0 баллов: ( СОШ №1, СОШ №3, СОШ №5, Лицей№12);</a:t>
            </a:r>
          </a:p>
          <a:p>
            <a:pPr algn="just"/>
            <a:endParaRPr lang="ru-RU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К2: Организация текста;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К4: Орфография и пунктуация.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</a:endParaRPr>
          </a:p>
          <a:p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7" y="571480"/>
            <a:ext cx="771530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Вывод  и рекомендации</a:t>
            </a:r>
          </a:p>
          <a:p>
            <a:pPr algn="just"/>
            <a:endParaRPr lang="ru-RU" dirty="0" smtClean="0"/>
          </a:p>
          <a:p>
            <a:pPr algn="just"/>
            <a:r>
              <a:rPr lang="ru-RU" sz="2400" dirty="0" smtClean="0"/>
              <a:t>      </a:t>
            </a:r>
            <a:r>
              <a:rPr lang="ru-RU" sz="2400" b="1" dirty="0" smtClean="0"/>
              <a:t>Результаты диагностического тестирования по английскому языку учащихся  9 классов считать удовлетворительными.   </a:t>
            </a:r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 smtClean="0"/>
              <a:t>-  Довести </a:t>
            </a:r>
            <a:r>
              <a:rPr lang="ru-RU" sz="2400" b="1" dirty="0" smtClean="0"/>
              <a:t>до сведения родителей результаты </a:t>
            </a:r>
            <a:r>
              <a:rPr lang="ru-RU" sz="2400" b="1" dirty="0" smtClean="0"/>
              <a:t>тестирования;</a:t>
            </a:r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 smtClean="0"/>
              <a:t>- Разработать индивидуальные планы работ с обучающимися с низкими результатами;</a:t>
            </a:r>
          </a:p>
          <a:p>
            <a:pPr algn="just"/>
            <a:endParaRPr lang="ru-RU" sz="2400" b="1" dirty="0" smtClean="0"/>
          </a:p>
          <a:p>
            <a:pPr algn="just">
              <a:buFontTx/>
              <a:buChar char="-"/>
            </a:pPr>
            <a:r>
              <a:rPr lang="ru-RU" sz="2400" b="1" dirty="0" smtClean="0"/>
              <a:t>Усилить работу над Разделом 3 (Грамматика, лексика), Разделом 4 (Личное письмо).</a:t>
            </a:r>
          </a:p>
          <a:p>
            <a:pPr algn="just">
              <a:buFontTx/>
              <a:buChar char="-"/>
            </a:pPr>
            <a:endParaRPr lang="ru-RU" sz="2400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 </a:t>
            </a:r>
            <a:r>
              <a:rPr lang="ru-RU" b="1" dirty="0" smtClean="0"/>
              <a:t>    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435</Words>
  <PresentationFormat>Экран (4:3)</PresentationFormat>
  <Paragraphs>214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20</cp:revision>
  <dcterms:modified xsi:type="dcterms:W3CDTF">2017-02-03T18:09:42Z</dcterms:modified>
</cp:coreProperties>
</file>